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62" r:id="rId2"/>
    <p:sldId id="260" r:id="rId3"/>
    <p:sldId id="259" r:id="rId4"/>
  </p:sldIdLst>
  <p:sldSz cx="9906000" cy="6858000" type="A4"/>
  <p:notesSz cx="6858000" cy="9144000"/>
  <p:embeddedFontLst>
    <p:embeddedFont>
      <p:font typeface="Noto Sans JP" panose="020B0200000000000000" pitchFamily="50" charset="-128"/>
      <p:regular r:id="rId6"/>
      <p:bold r:id="rId7"/>
    </p:embeddedFont>
    <p:embeddedFont>
      <p:font typeface="Segoe UI" panose="020B0502040204020203" pitchFamily="3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igXxHXe4Dc2wap5cQnagKGqXXU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4564E8-4C2E-434A-98F8-72BAE78DFC51}">
  <a:tblStyle styleId="{884564E8-4C2E-434A-98F8-72BAE78DFC51}" styleName="Table_0">
    <a:wholeTbl>
      <a:tcTxStyle b="off" i="off">
        <a:font>
          <a:latin typeface="游ゴシック"/>
          <a:ea typeface="游ゴシック"/>
          <a:cs typeface="游ゴシック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28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3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openxmlformats.org/officeDocument/2006/relationships/font" Target="fonts/font5.fntdata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8BF8B2-351D-4E80-9D6D-2D91F56ED5E4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35742B7E-5FCC-4EDF-A232-9D032174112E}">
      <dgm:prSet phldrT="[テキスト]"/>
      <dgm:spPr/>
      <dgm:t>
        <a:bodyPr/>
        <a:lstStyle/>
        <a:p>
          <a:r>
            <a:rPr kumimoji="1" lang="ja-JP" altLang="en-US" dirty="0">
              <a:solidFill>
                <a:srgbClr val="FF3399"/>
              </a:solidFill>
            </a:rPr>
            <a:t>幸せ</a:t>
          </a:r>
        </a:p>
      </dgm:t>
    </dgm:pt>
    <dgm:pt modelId="{4BFBC7D9-D18C-4937-9CDA-3D1AEDE563B2}" type="parTrans" cxnId="{102E273D-7552-4A3D-977E-393E4E9C6B39}">
      <dgm:prSet/>
      <dgm:spPr/>
      <dgm:t>
        <a:bodyPr/>
        <a:lstStyle/>
        <a:p>
          <a:endParaRPr kumimoji="1" lang="ja-JP" altLang="en-US"/>
        </a:p>
      </dgm:t>
    </dgm:pt>
    <dgm:pt modelId="{8DB3797E-8940-4745-94FA-2FE952A27F1C}" type="sibTrans" cxnId="{102E273D-7552-4A3D-977E-393E4E9C6B39}">
      <dgm:prSet/>
      <dgm:spPr/>
      <dgm:t>
        <a:bodyPr/>
        <a:lstStyle/>
        <a:p>
          <a:endParaRPr kumimoji="1" lang="ja-JP" altLang="en-US"/>
        </a:p>
      </dgm:t>
    </dgm:pt>
    <dgm:pt modelId="{F6A437BD-A731-4530-B05E-57211DD87798}">
      <dgm:prSet phldrT="[テキスト]"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3200" dirty="0"/>
            <a:t>生命の</a:t>
          </a:r>
          <a:endParaRPr kumimoji="1" lang="en-US" altLang="ja-JP" sz="3200" dirty="0"/>
        </a:p>
        <a:p>
          <a:pPr>
            <a:spcAft>
              <a:spcPts val="0"/>
            </a:spcAft>
          </a:pPr>
          <a:r>
            <a:rPr kumimoji="1" lang="ja-JP" altLang="en-US" sz="3200" dirty="0"/>
            <a:t>寿命</a:t>
          </a:r>
          <a:endParaRPr kumimoji="1" lang="en-US" altLang="ja-JP" sz="3200" dirty="0"/>
        </a:p>
        <a:p>
          <a:pPr>
            <a:spcAft>
              <a:spcPct val="35000"/>
            </a:spcAft>
          </a:pPr>
          <a:r>
            <a:rPr kumimoji="1" lang="ja-JP" altLang="en-US" sz="1800" dirty="0">
              <a:solidFill>
                <a:srgbClr val="FF0000"/>
              </a:solidFill>
            </a:rPr>
            <a:t>男性</a:t>
          </a:r>
          <a:r>
            <a:rPr kumimoji="1" lang="en-US" altLang="ja-JP" sz="1800" dirty="0">
              <a:solidFill>
                <a:srgbClr val="FF0000"/>
              </a:solidFill>
            </a:rPr>
            <a:t>81.41</a:t>
          </a:r>
          <a:r>
            <a:rPr kumimoji="1" lang="ja-JP" altLang="en-US" sz="1800" dirty="0">
              <a:solidFill>
                <a:srgbClr val="FF0000"/>
              </a:solidFill>
            </a:rPr>
            <a:t>歳</a:t>
          </a:r>
          <a:endParaRPr kumimoji="1" lang="en-US" altLang="ja-JP" sz="1800" dirty="0">
            <a:solidFill>
              <a:srgbClr val="FF0000"/>
            </a:solidFill>
          </a:endParaRPr>
        </a:p>
        <a:p>
          <a:pPr>
            <a:spcAft>
              <a:spcPct val="35000"/>
            </a:spcAft>
          </a:pPr>
          <a:r>
            <a:rPr kumimoji="1" lang="ja-JP" altLang="en-US" sz="1800" dirty="0">
              <a:solidFill>
                <a:srgbClr val="FF0000"/>
              </a:solidFill>
            </a:rPr>
            <a:t>女性</a:t>
          </a:r>
          <a:r>
            <a:rPr kumimoji="1" lang="en-US" altLang="ja-JP" sz="1800" dirty="0">
              <a:solidFill>
                <a:srgbClr val="FF0000"/>
              </a:solidFill>
            </a:rPr>
            <a:t>87.45</a:t>
          </a:r>
          <a:r>
            <a:rPr kumimoji="1" lang="ja-JP" altLang="en-US" sz="1800" dirty="0">
              <a:solidFill>
                <a:srgbClr val="FF0000"/>
              </a:solidFill>
            </a:rPr>
            <a:t>歳</a:t>
          </a:r>
          <a:endParaRPr kumimoji="1" lang="ja-JP" altLang="en-US" sz="2200" dirty="0">
            <a:solidFill>
              <a:srgbClr val="FF0000"/>
            </a:solidFill>
          </a:endParaRPr>
        </a:p>
      </dgm:t>
    </dgm:pt>
    <dgm:pt modelId="{FB69CBF4-11EB-40AD-80BD-BB797320A867}" type="parTrans" cxnId="{603BBEE9-45C8-4F08-8EFC-47A412591100}">
      <dgm:prSet/>
      <dgm:spPr/>
      <dgm:t>
        <a:bodyPr/>
        <a:lstStyle/>
        <a:p>
          <a:endParaRPr kumimoji="1" lang="ja-JP" altLang="en-US"/>
        </a:p>
      </dgm:t>
    </dgm:pt>
    <dgm:pt modelId="{AC4F3C9D-2B2A-4863-A26E-AE09FC442E1A}" type="sibTrans" cxnId="{603BBEE9-45C8-4F08-8EFC-47A412591100}">
      <dgm:prSet/>
      <dgm:spPr/>
      <dgm:t>
        <a:bodyPr/>
        <a:lstStyle/>
        <a:p>
          <a:endParaRPr kumimoji="1" lang="ja-JP" altLang="en-US"/>
        </a:p>
      </dgm:t>
    </dgm:pt>
    <dgm:pt modelId="{A964C2D3-5F95-4D62-9085-4A1F7C839F3F}">
      <dgm:prSet phldrT="[テキスト]" custT="1"/>
      <dgm:spPr/>
      <dgm:t>
        <a:bodyPr/>
        <a:lstStyle/>
        <a:p>
          <a:r>
            <a:rPr kumimoji="1" lang="ja-JP" altLang="en-US" sz="3200" dirty="0"/>
            <a:t>健康の寿命</a:t>
          </a:r>
          <a:endParaRPr kumimoji="1" lang="en-US" altLang="ja-JP" sz="3200" dirty="0"/>
        </a:p>
        <a:p>
          <a:r>
            <a:rPr kumimoji="1" lang="ja-JP" altLang="en-US" sz="1800" dirty="0">
              <a:solidFill>
                <a:srgbClr val="FF0000"/>
              </a:solidFill>
            </a:rPr>
            <a:t>男性</a:t>
          </a:r>
          <a:r>
            <a:rPr kumimoji="1" lang="en-US" altLang="ja-JP" sz="1800" dirty="0">
              <a:solidFill>
                <a:srgbClr val="FF0000"/>
              </a:solidFill>
            </a:rPr>
            <a:t>71.19</a:t>
          </a:r>
          <a:r>
            <a:rPr kumimoji="1" lang="ja-JP" altLang="en-US" sz="1800" dirty="0">
              <a:solidFill>
                <a:srgbClr val="FF0000"/>
              </a:solidFill>
            </a:rPr>
            <a:t>歳</a:t>
          </a:r>
          <a:endParaRPr kumimoji="1" lang="en-US" altLang="ja-JP" sz="1800" dirty="0">
            <a:solidFill>
              <a:srgbClr val="FF0000"/>
            </a:solidFill>
          </a:endParaRPr>
        </a:p>
        <a:p>
          <a:r>
            <a:rPr kumimoji="1" lang="ja-JP" altLang="en-US" sz="1800" dirty="0">
              <a:solidFill>
                <a:srgbClr val="FF0000"/>
              </a:solidFill>
            </a:rPr>
            <a:t>女性</a:t>
          </a:r>
          <a:r>
            <a:rPr kumimoji="1" lang="en-US" altLang="ja-JP" sz="1800" dirty="0">
              <a:solidFill>
                <a:srgbClr val="FF0000"/>
              </a:solidFill>
            </a:rPr>
            <a:t>74.21</a:t>
          </a:r>
          <a:r>
            <a:rPr kumimoji="1" lang="ja-JP" altLang="en-US" sz="1800" dirty="0">
              <a:solidFill>
                <a:srgbClr val="FF0000"/>
              </a:solidFill>
            </a:rPr>
            <a:t>歳</a:t>
          </a:r>
        </a:p>
      </dgm:t>
    </dgm:pt>
    <dgm:pt modelId="{2ED21A39-541B-44A0-A42D-E42AE5B60DC3}" type="parTrans" cxnId="{FFDA391A-BBD7-49B1-B43A-B38274079C44}">
      <dgm:prSet/>
      <dgm:spPr/>
      <dgm:t>
        <a:bodyPr/>
        <a:lstStyle/>
        <a:p>
          <a:endParaRPr kumimoji="1" lang="ja-JP" altLang="en-US"/>
        </a:p>
      </dgm:t>
    </dgm:pt>
    <dgm:pt modelId="{17DC513A-C6D9-4A02-855F-A56D73207F73}" type="sibTrans" cxnId="{FFDA391A-BBD7-49B1-B43A-B38274079C44}">
      <dgm:prSet/>
      <dgm:spPr/>
      <dgm:t>
        <a:bodyPr/>
        <a:lstStyle/>
        <a:p>
          <a:endParaRPr kumimoji="1" lang="ja-JP" altLang="en-US"/>
        </a:p>
      </dgm:t>
    </dgm:pt>
    <dgm:pt modelId="{81A448F2-8C76-4BD3-99DE-33E3E29CB573}">
      <dgm:prSet phldrT="[テキスト]"/>
      <dgm:spPr/>
      <dgm:t>
        <a:bodyPr/>
        <a:lstStyle/>
        <a:p>
          <a:r>
            <a:rPr kumimoji="1" lang="ja-JP" altLang="en-US" dirty="0"/>
            <a:t>お金の</a:t>
          </a:r>
          <a:endParaRPr kumimoji="1" lang="en-US" altLang="ja-JP" dirty="0"/>
        </a:p>
        <a:p>
          <a:r>
            <a:rPr kumimoji="1" lang="ja-JP" altLang="en-US" dirty="0"/>
            <a:t>寿命</a:t>
          </a:r>
          <a:endParaRPr kumimoji="1" lang="en-US" altLang="ja-JP" dirty="0"/>
        </a:p>
        <a:p>
          <a:r>
            <a:rPr kumimoji="1" lang="ja-JP" altLang="en-US" dirty="0">
              <a:solidFill>
                <a:srgbClr val="FF0000"/>
              </a:solidFill>
            </a:rPr>
            <a:t>？歳</a:t>
          </a:r>
        </a:p>
      </dgm:t>
    </dgm:pt>
    <dgm:pt modelId="{59197122-B41D-4BB4-9E0A-95D4AFE4E644}" type="parTrans" cxnId="{6E1A6107-C3EA-4386-BD09-E640D4073BFA}">
      <dgm:prSet/>
      <dgm:spPr/>
      <dgm:t>
        <a:bodyPr/>
        <a:lstStyle/>
        <a:p>
          <a:endParaRPr kumimoji="1" lang="ja-JP" altLang="en-US"/>
        </a:p>
      </dgm:t>
    </dgm:pt>
    <dgm:pt modelId="{F60A2137-03AD-4360-9B4D-26C36E1252B2}" type="sibTrans" cxnId="{6E1A6107-C3EA-4386-BD09-E640D4073BFA}">
      <dgm:prSet/>
      <dgm:spPr/>
      <dgm:t>
        <a:bodyPr/>
        <a:lstStyle/>
        <a:p>
          <a:endParaRPr kumimoji="1" lang="ja-JP" altLang="en-US"/>
        </a:p>
      </dgm:t>
    </dgm:pt>
    <dgm:pt modelId="{2FD5B77D-74FD-4878-96AE-7BDA8A3873B0}" type="pres">
      <dgm:prSet presAssocID="{F68BF8B2-351D-4E80-9D6D-2D91F56ED5E4}" presName="composite" presStyleCnt="0">
        <dgm:presLayoutVars>
          <dgm:chMax val="1"/>
          <dgm:dir/>
          <dgm:resizeHandles val="exact"/>
        </dgm:presLayoutVars>
      </dgm:prSet>
      <dgm:spPr/>
    </dgm:pt>
    <dgm:pt modelId="{FA0647CA-04FC-470A-BD06-270A3C245951}" type="pres">
      <dgm:prSet presAssocID="{F68BF8B2-351D-4E80-9D6D-2D91F56ED5E4}" presName="radial" presStyleCnt="0">
        <dgm:presLayoutVars>
          <dgm:animLvl val="ctr"/>
        </dgm:presLayoutVars>
      </dgm:prSet>
      <dgm:spPr/>
    </dgm:pt>
    <dgm:pt modelId="{CA393A1E-4E27-4C06-8305-4CF5584B030B}" type="pres">
      <dgm:prSet presAssocID="{35742B7E-5FCC-4EDF-A232-9D032174112E}" presName="centerShape" presStyleLbl="vennNode1" presStyleIdx="0" presStyleCnt="4" custLinFactNeighborX="-3585" custLinFactNeighborY="2010"/>
      <dgm:spPr/>
    </dgm:pt>
    <dgm:pt modelId="{C4C9159F-41F5-4AF1-8922-323F5845E994}" type="pres">
      <dgm:prSet presAssocID="{F6A437BD-A731-4530-B05E-57211DD87798}" presName="node" presStyleLbl="vennNode1" presStyleIdx="1" presStyleCnt="4" custScaleX="160682" custScaleY="163017" custRadScaleRad="107550" custRadScaleInc="-1649">
        <dgm:presLayoutVars>
          <dgm:bulletEnabled val="1"/>
        </dgm:presLayoutVars>
      </dgm:prSet>
      <dgm:spPr/>
    </dgm:pt>
    <dgm:pt modelId="{16268D2E-AF47-429C-8118-F2E238C01D7A}" type="pres">
      <dgm:prSet presAssocID="{81A448F2-8C76-4BD3-99DE-33E3E29CB573}" presName="node" presStyleLbl="vennNode1" presStyleIdx="2" presStyleCnt="4" custScaleX="160682" custScaleY="163017" custRadScaleRad="108136" custRadScaleInc="-9290">
        <dgm:presLayoutVars>
          <dgm:bulletEnabled val="1"/>
        </dgm:presLayoutVars>
      </dgm:prSet>
      <dgm:spPr/>
    </dgm:pt>
    <dgm:pt modelId="{4EAFCCB2-58D7-4479-8F2F-CA4BB52627A3}" type="pres">
      <dgm:prSet presAssocID="{A964C2D3-5F95-4D62-9085-4A1F7C839F3F}" presName="node" presStyleLbl="vennNode1" presStyleIdx="3" presStyleCnt="4" custScaleX="148995" custScaleY="159758" custRadScaleRad="113571" custRadScaleInc="12213">
        <dgm:presLayoutVars>
          <dgm:bulletEnabled val="1"/>
        </dgm:presLayoutVars>
      </dgm:prSet>
      <dgm:spPr/>
    </dgm:pt>
  </dgm:ptLst>
  <dgm:cxnLst>
    <dgm:cxn modelId="{6E1A6107-C3EA-4386-BD09-E640D4073BFA}" srcId="{35742B7E-5FCC-4EDF-A232-9D032174112E}" destId="{81A448F2-8C76-4BD3-99DE-33E3E29CB573}" srcOrd="1" destOrd="0" parTransId="{59197122-B41D-4BB4-9E0A-95D4AFE4E644}" sibTransId="{F60A2137-03AD-4360-9B4D-26C36E1252B2}"/>
    <dgm:cxn modelId="{FFDA391A-BBD7-49B1-B43A-B38274079C44}" srcId="{35742B7E-5FCC-4EDF-A232-9D032174112E}" destId="{A964C2D3-5F95-4D62-9085-4A1F7C839F3F}" srcOrd="2" destOrd="0" parTransId="{2ED21A39-541B-44A0-A42D-E42AE5B60DC3}" sibTransId="{17DC513A-C6D9-4A02-855F-A56D73207F73}"/>
    <dgm:cxn modelId="{C204471F-8AA0-4D31-896D-B71C511A6BE2}" type="presOf" srcId="{F6A437BD-A731-4530-B05E-57211DD87798}" destId="{C4C9159F-41F5-4AF1-8922-323F5845E994}" srcOrd="0" destOrd="0" presId="urn:microsoft.com/office/officeart/2005/8/layout/radial3"/>
    <dgm:cxn modelId="{A7A56F3C-CD8F-4AF0-8252-26F60A0F9994}" type="presOf" srcId="{A964C2D3-5F95-4D62-9085-4A1F7C839F3F}" destId="{4EAFCCB2-58D7-4479-8F2F-CA4BB52627A3}" srcOrd="0" destOrd="0" presId="urn:microsoft.com/office/officeart/2005/8/layout/radial3"/>
    <dgm:cxn modelId="{102E273D-7552-4A3D-977E-393E4E9C6B39}" srcId="{F68BF8B2-351D-4E80-9D6D-2D91F56ED5E4}" destId="{35742B7E-5FCC-4EDF-A232-9D032174112E}" srcOrd="0" destOrd="0" parTransId="{4BFBC7D9-D18C-4937-9CDA-3D1AEDE563B2}" sibTransId="{8DB3797E-8940-4745-94FA-2FE952A27F1C}"/>
    <dgm:cxn modelId="{8F9FED4E-D99F-4523-BB5B-5A50D54115DE}" type="presOf" srcId="{35742B7E-5FCC-4EDF-A232-9D032174112E}" destId="{CA393A1E-4E27-4C06-8305-4CF5584B030B}" srcOrd="0" destOrd="0" presId="urn:microsoft.com/office/officeart/2005/8/layout/radial3"/>
    <dgm:cxn modelId="{02BDDB53-55F5-49AD-A957-E66570804A30}" type="presOf" srcId="{81A448F2-8C76-4BD3-99DE-33E3E29CB573}" destId="{16268D2E-AF47-429C-8118-F2E238C01D7A}" srcOrd="0" destOrd="0" presId="urn:microsoft.com/office/officeart/2005/8/layout/radial3"/>
    <dgm:cxn modelId="{1E5889C4-A649-47FF-98D9-2F975DD10744}" type="presOf" srcId="{F68BF8B2-351D-4E80-9D6D-2D91F56ED5E4}" destId="{2FD5B77D-74FD-4878-96AE-7BDA8A3873B0}" srcOrd="0" destOrd="0" presId="urn:microsoft.com/office/officeart/2005/8/layout/radial3"/>
    <dgm:cxn modelId="{603BBEE9-45C8-4F08-8EFC-47A412591100}" srcId="{35742B7E-5FCC-4EDF-A232-9D032174112E}" destId="{F6A437BD-A731-4530-B05E-57211DD87798}" srcOrd="0" destOrd="0" parTransId="{FB69CBF4-11EB-40AD-80BD-BB797320A867}" sibTransId="{AC4F3C9D-2B2A-4863-A26E-AE09FC442E1A}"/>
    <dgm:cxn modelId="{C403C232-6F1F-4256-BC5F-C1195E77324E}" type="presParOf" srcId="{2FD5B77D-74FD-4878-96AE-7BDA8A3873B0}" destId="{FA0647CA-04FC-470A-BD06-270A3C245951}" srcOrd="0" destOrd="0" presId="urn:microsoft.com/office/officeart/2005/8/layout/radial3"/>
    <dgm:cxn modelId="{66317D96-FF2B-4E7C-9194-E4CEE645E6F8}" type="presParOf" srcId="{FA0647CA-04FC-470A-BD06-270A3C245951}" destId="{CA393A1E-4E27-4C06-8305-4CF5584B030B}" srcOrd="0" destOrd="0" presId="urn:microsoft.com/office/officeart/2005/8/layout/radial3"/>
    <dgm:cxn modelId="{A7145A58-860F-4940-8D41-EB6D860A16EF}" type="presParOf" srcId="{FA0647CA-04FC-470A-BD06-270A3C245951}" destId="{C4C9159F-41F5-4AF1-8922-323F5845E994}" srcOrd="1" destOrd="0" presId="urn:microsoft.com/office/officeart/2005/8/layout/radial3"/>
    <dgm:cxn modelId="{BDAA4F49-4154-4DD9-B0E5-A570A595F7D4}" type="presParOf" srcId="{FA0647CA-04FC-470A-BD06-270A3C245951}" destId="{16268D2E-AF47-429C-8118-F2E238C01D7A}" srcOrd="2" destOrd="0" presId="urn:microsoft.com/office/officeart/2005/8/layout/radial3"/>
    <dgm:cxn modelId="{B1534AED-0F46-4001-8B1F-D3616B67D6AE}" type="presParOf" srcId="{FA0647CA-04FC-470A-BD06-270A3C245951}" destId="{4EAFCCB2-58D7-4479-8F2F-CA4BB52627A3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93A1E-4E27-4C06-8305-4CF5584B030B}">
      <dsp:nvSpPr>
        <dsp:cNvPr id="0" name=""/>
        <dsp:cNvSpPr/>
      </dsp:nvSpPr>
      <dsp:spPr>
        <a:xfrm>
          <a:off x="1888330" y="1540272"/>
          <a:ext cx="3063435" cy="306343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500" kern="1200" dirty="0">
              <a:solidFill>
                <a:srgbClr val="FF3399"/>
              </a:solidFill>
            </a:rPr>
            <a:t>幸せ</a:t>
          </a:r>
        </a:p>
      </dsp:txBody>
      <dsp:txXfrm>
        <a:off x="2336960" y="1988902"/>
        <a:ext cx="2166175" cy="2166175"/>
      </dsp:txXfrm>
    </dsp:sp>
    <dsp:sp modelId="{C4C9159F-41F5-4AF1-8922-323F5845E994}">
      <dsp:nvSpPr>
        <dsp:cNvPr id="0" name=""/>
        <dsp:cNvSpPr/>
      </dsp:nvSpPr>
      <dsp:spPr>
        <a:xfrm>
          <a:off x="2258336" y="-249661"/>
          <a:ext cx="2461194" cy="249696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3200" kern="1200" dirty="0"/>
            <a:t>生命の</a:t>
          </a:r>
          <a:endParaRPr kumimoji="1" lang="en-US" altLang="ja-JP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3200" kern="1200" dirty="0"/>
            <a:t>寿命</a:t>
          </a:r>
          <a:endParaRPr kumimoji="1" lang="en-US" altLang="ja-JP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rgbClr val="FF0000"/>
              </a:solidFill>
            </a:rPr>
            <a:t>男性</a:t>
          </a:r>
          <a:r>
            <a:rPr kumimoji="1" lang="en-US" altLang="ja-JP" sz="1800" kern="1200" dirty="0">
              <a:solidFill>
                <a:srgbClr val="FF0000"/>
              </a:solidFill>
            </a:rPr>
            <a:t>81.41</a:t>
          </a:r>
          <a:r>
            <a:rPr kumimoji="1" lang="ja-JP" altLang="en-US" sz="1800" kern="1200" dirty="0">
              <a:solidFill>
                <a:srgbClr val="FF0000"/>
              </a:solidFill>
            </a:rPr>
            <a:t>歳</a:t>
          </a:r>
          <a:endParaRPr kumimoji="1" lang="en-US" altLang="ja-JP" sz="1800" kern="1200" dirty="0">
            <a:solidFill>
              <a:srgbClr val="FF0000"/>
            </a:solidFill>
          </a:endParaRP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rgbClr val="FF0000"/>
              </a:solidFill>
            </a:rPr>
            <a:t>女性</a:t>
          </a:r>
          <a:r>
            <a:rPr kumimoji="1" lang="en-US" altLang="ja-JP" sz="1800" kern="1200" dirty="0">
              <a:solidFill>
                <a:srgbClr val="FF0000"/>
              </a:solidFill>
            </a:rPr>
            <a:t>87.45</a:t>
          </a:r>
          <a:r>
            <a:rPr kumimoji="1" lang="ja-JP" altLang="en-US" sz="1800" kern="1200" dirty="0">
              <a:solidFill>
                <a:srgbClr val="FF0000"/>
              </a:solidFill>
            </a:rPr>
            <a:t>歳</a:t>
          </a:r>
          <a:endParaRPr kumimoji="1" lang="ja-JP" altLang="en-US" sz="2200" kern="1200" dirty="0">
            <a:solidFill>
              <a:srgbClr val="FF0000"/>
            </a:solidFill>
          </a:endParaRPr>
        </a:p>
      </dsp:txBody>
      <dsp:txXfrm>
        <a:off x="2618770" y="116010"/>
        <a:ext cx="1740326" cy="1765618"/>
      </dsp:txXfrm>
    </dsp:sp>
    <dsp:sp modelId="{16268D2E-AF47-429C-8118-F2E238C01D7A}">
      <dsp:nvSpPr>
        <dsp:cNvPr id="0" name=""/>
        <dsp:cNvSpPr/>
      </dsp:nvSpPr>
      <dsp:spPr>
        <a:xfrm>
          <a:off x="4371944" y="2439789"/>
          <a:ext cx="2461194" cy="249696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お金の</a:t>
          </a:r>
          <a:endParaRPr kumimoji="1" lang="en-US" altLang="ja-JP" sz="3000" kern="1200" dirty="0"/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寿命</a:t>
          </a:r>
          <a:endParaRPr kumimoji="1" lang="en-US" altLang="ja-JP" sz="3000" kern="1200" dirty="0"/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>
              <a:solidFill>
                <a:srgbClr val="FF0000"/>
              </a:solidFill>
            </a:rPr>
            <a:t>？歳</a:t>
          </a:r>
        </a:p>
      </dsp:txBody>
      <dsp:txXfrm>
        <a:off x="4732378" y="2805460"/>
        <a:ext cx="1740326" cy="1765618"/>
      </dsp:txXfrm>
    </dsp:sp>
    <dsp:sp modelId="{4EAFCCB2-58D7-4479-8F2F-CA4BB52627A3}">
      <dsp:nvSpPr>
        <dsp:cNvPr id="0" name=""/>
        <dsp:cNvSpPr/>
      </dsp:nvSpPr>
      <dsp:spPr>
        <a:xfrm>
          <a:off x="239019" y="2367324"/>
          <a:ext cx="2282182" cy="244704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/>
            <a:t>健康の寿命</a:t>
          </a:r>
          <a:endParaRPr kumimoji="1" lang="en-US" altLang="ja-JP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rgbClr val="FF0000"/>
              </a:solidFill>
            </a:rPr>
            <a:t>男性</a:t>
          </a:r>
          <a:r>
            <a:rPr kumimoji="1" lang="en-US" altLang="ja-JP" sz="1800" kern="1200" dirty="0">
              <a:solidFill>
                <a:srgbClr val="FF0000"/>
              </a:solidFill>
            </a:rPr>
            <a:t>71.19</a:t>
          </a:r>
          <a:r>
            <a:rPr kumimoji="1" lang="ja-JP" altLang="en-US" sz="1800" kern="1200" dirty="0">
              <a:solidFill>
                <a:srgbClr val="FF0000"/>
              </a:solidFill>
            </a:rPr>
            <a:t>歳</a:t>
          </a:r>
          <a:endParaRPr kumimoji="1" lang="en-US" altLang="ja-JP" sz="1800" kern="1200" dirty="0">
            <a:solidFill>
              <a:srgbClr val="FF0000"/>
            </a:solidFill>
          </a:endParaRP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rgbClr val="FF0000"/>
              </a:solidFill>
            </a:rPr>
            <a:t>女性</a:t>
          </a:r>
          <a:r>
            <a:rPr kumimoji="1" lang="en-US" altLang="ja-JP" sz="1800" kern="1200" dirty="0">
              <a:solidFill>
                <a:srgbClr val="FF0000"/>
              </a:solidFill>
            </a:rPr>
            <a:t>74.21</a:t>
          </a:r>
          <a:r>
            <a:rPr kumimoji="1" lang="ja-JP" altLang="en-US" sz="1800" kern="1200" dirty="0">
              <a:solidFill>
                <a:srgbClr val="FF0000"/>
              </a:solidFill>
            </a:rPr>
            <a:t>歳</a:t>
          </a:r>
        </a:p>
      </dsp:txBody>
      <dsp:txXfrm>
        <a:off x="573237" y="2725685"/>
        <a:ext cx="1613746" cy="1730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>
          <a:extLst>
            <a:ext uri="{FF2B5EF4-FFF2-40B4-BE49-F238E27FC236}">
              <a16:creationId xmlns:a16="http://schemas.microsoft.com/office/drawing/2014/main" id="{8E1EC65C-CBCF-E79D-8A25-461AED720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1f5d0c0edc_0_16:notes">
            <a:extLst>
              <a:ext uri="{FF2B5EF4-FFF2-40B4-BE49-F238E27FC236}">
                <a16:creationId xmlns:a16="http://schemas.microsoft.com/office/drawing/2014/main" id="{22B4D32F-E6A5-A5A2-F56D-544C92FA2A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g31f5d0c0edc_0_16:notes">
            <a:extLst>
              <a:ext uri="{FF2B5EF4-FFF2-40B4-BE49-F238E27FC236}">
                <a16:creationId xmlns:a16="http://schemas.microsoft.com/office/drawing/2014/main" id="{9DE7EA49-5B3E-4F8B-58AE-5EA9D5497D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https://www.asahi.com/relife/article/15173089</a:t>
            </a:r>
            <a:endParaRPr/>
          </a:p>
        </p:txBody>
      </p:sp>
      <p:sp>
        <p:nvSpPr>
          <p:cNvPr id="105" name="Google Shape;105;g31f5d0c0edc_0_16:notes">
            <a:extLst>
              <a:ext uri="{FF2B5EF4-FFF2-40B4-BE49-F238E27FC236}">
                <a16:creationId xmlns:a16="http://schemas.microsoft.com/office/drawing/2014/main" id="{E1B2607E-9ADC-BDCD-F01C-11CCE171B2E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ja-JP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487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1f5d0c0edc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31f5d0c0edc_0_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https://www.asahi.com/relife/article/15173089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〇〇家は何歳差ですか？ご家庭によっても違うので、だします（フック）</a:t>
            </a:r>
            <a:endParaRPr/>
          </a:p>
        </p:txBody>
      </p:sp>
      <p:sp>
        <p:nvSpPr>
          <p:cNvPr id="129" name="Google Shape;129;g31f5d0c0edc_0_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ja-JP"/>
              <a:t>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107;g31f5d0c0edc_0_16">
            <a:extLst>
              <a:ext uri="{FF2B5EF4-FFF2-40B4-BE49-F238E27FC236}">
                <a16:creationId xmlns:a16="http://schemas.microsoft.com/office/drawing/2014/main" id="{B657B8F3-8B35-3990-D077-95C573CC382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1367369" y="33142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377498" y="408765"/>
            <a:ext cx="8028305" cy="518091"/>
          </a:xfrm>
          <a:prstGeom prst="rect">
            <a:avLst/>
          </a:prstGeom>
        </p:spPr>
        <p:txBody>
          <a:bodyPr spcFirstLastPara="1" vert="horz" wrap="square" lIns="0" tIns="12700" rIns="0" bIns="0" rtlCol="0" anchor="ctr" anchorCtr="0">
            <a:spAutoFit/>
          </a:bodyPr>
          <a:lstStyle/>
          <a:p>
            <a:pPr marL="773430">
              <a:lnSpc>
                <a:spcPct val="100000"/>
              </a:lnSpc>
              <a:spcBef>
                <a:spcPts val="100"/>
              </a:spcBef>
            </a:pPr>
            <a:r>
              <a:rPr lang="ja-JP" altLang="en-US" sz="3200" spc="-210" dirty="0"/>
              <a:t>大切な</a:t>
            </a:r>
            <a:r>
              <a:rPr sz="3200" spc="-210" dirty="0"/>
              <a:t>３</a:t>
            </a:r>
            <a:r>
              <a:rPr lang="ja-JP" altLang="en-US" sz="3200" spc="-210" dirty="0"/>
              <a:t>つの寿命</a:t>
            </a:r>
            <a:endParaRPr sz="3200" spc="-210" dirty="0"/>
          </a:p>
        </p:txBody>
      </p:sp>
      <p:sp>
        <p:nvSpPr>
          <p:cNvPr id="26" name="object 26"/>
          <p:cNvSpPr txBox="1"/>
          <p:nvPr/>
        </p:nvSpPr>
        <p:spPr>
          <a:xfrm>
            <a:off x="4107555" y="6287250"/>
            <a:ext cx="3245552" cy="144911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>
              <a:spcBef>
                <a:spcPts val="170"/>
              </a:spcBef>
            </a:pPr>
            <a:r>
              <a:rPr sz="800" spc="-5" dirty="0">
                <a:latin typeface="MS PGothic"/>
                <a:cs typeface="MS PGothic"/>
              </a:rPr>
              <a:t>生命の寿命：厚生労働省「令和元年簡易生命表」</a:t>
            </a:r>
            <a:endParaRPr sz="800" dirty="0">
              <a:latin typeface="MS PGothic"/>
              <a:cs typeface="MS PGothic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07554" y="6494534"/>
            <a:ext cx="6189385" cy="148117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spcBef>
                <a:spcPts val="195"/>
              </a:spcBef>
              <a:tabLst>
                <a:tab pos="2270760" algn="l"/>
                <a:tab pos="5946140" algn="l"/>
              </a:tabLst>
            </a:pPr>
            <a:r>
              <a:rPr sz="800" dirty="0">
                <a:latin typeface="MS PGothic"/>
                <a:cs typeface="MS PGothic"/>
              </a:rPr>
              <a:t>健康の寿命：厚生労働科学研</a:t>
            </a:r>
            <a:r>
              <a:rPr sz="800" spc="-50" dirty="0">
                <a:latin typeface="MS PGothic"/>
                <a:cs typeface="MS PGothic"/>
              </a:rPr>
              <a:t>究</a:t>
            </a:r>
            <a:r>
              <a:rPr sz="800" spc="-60" dirty="0">
                <a:latin typeface="MS PGothic"/>
                <a:cs typeface="MS PGothic"/>
              </a:rPr>
              <a:t>補助金</a:t>
            </a:r>
            <a:r>
              <a:rPr sz="800" spc="-30" dirty="0">
                <a:latin typeface="MS PGothic"/>
                <a:cs typeface="MS PGothic"/>
              </a:rPr>
              <a:t>「</a:t>
            </a:r>
            <a:r>
              <a:rPr sz="800" spc="-60" dirty="0">
                <a:latin typeface="MS PGothic"/>
                <a:cs typeface="MS PGothic"/>
              </a:rPr>
              <a:t>健康寿命</a:t>
            </a:r>
            <a:r>
              <a:rPr sz="800" spc="-65" dirty="0">
                <a:latin typeface="MS PGothic"/>
                <a:cs typeface="MS PGothic"/>
              </a:rPr>
              <a:t>におけ</a:t>
            </a:r>
            <a:r>
              <a:rPr sz="800" spc="-70" dirty="0">
                <a:latin typeface="MS PGothic"/>
                <a:cs typeface="MS PGothic"/>
              </a:rPr>
              <a:t>る</a:t>
            </a:r>
            <a:r>
              <a:rPr sz="800" spc="-50" dirty="0">
                <a:latin typeface="MS PGothic"/>
                <a:cs typeface="MS PGothic"/>
              </a:rPr>
              <a:t>将来予測</a:t>
            </a:r>
            <a:r>
              <a:rPr sz="800" spc="-40" dirty="0">
                <a:latin typeface="MS PGothic"/>
                <a:cs typeface="MS PGothic"/>
              </a:rPr>
              <a:t>と</a:t>
            </a:r>
            <a:r>
              <a:rPr sz="800" spc="-50" dirty="0">
                <a:latin typeface="MS PGothic"/>
                <a:cs typeface="MS PGothic"/>
              </a:rPr>
              <a:t>生活習慣病対策の</a:t>
            </a:r>
            <a:r>
              <a:rPr sz="800" spc="-45" dirty="0">
                <a:latin typeface="MS PGothic"/>
                <a:cs typeface="MS PGothic"/>
              </a:rPr>
              <a:t>用対効果</a:t>
            </a:r>
            <a:r>
              <a:rPr sz="800" spc="-40" dirty="0">
                <a:latin typeface="MS PGothic"/>
                <a:cs typeface="MS PGothic"/>
              </a:rPr>
              <a:t>に</a:t>
            </a:r>
            <a:r>
              <a:rPr sz="800" spc="-55" dirty="0">
                <a:latin typeface="MS PGothic"/>
                <a:cs typeface="MS PGothic"/>
              </a:rPr>
              <a:t>関</a:t>
            </a:r>
            <a:r>
              <a:rPr sz="800" spc="-145" dirty="0">
                <a:latin typeface="MS PGothic"/>
                <a:cs typeface="MS PGothic"/>
              </a:rPr>
              <a:t>す</a:t>
            </a:r>
            <a:r>
              <a:rPr sz="800" spc="-140" dirty="0">
                <a:latin typeface="MS PGothic"/>
                <a:cs typeface="MS PGothic"/>
              </a:rPr>
              <a:t>る</a:t>
            </a:r>
            <a:r>
              <a:rPr sz="800" spc="-55" dirty="0">
                <a:latin typeface="MS PGothic"/>
                <a:cs typeface="MS PGothic"/>
              </a:rPr>
              <a:t>研究</a:t>
            </a:r>
            <a:r>
              <a:rPr sz="800" spc="-30" dirty="0">
                <a:latin typeface="MS PGothic"/>
                <a:cs typeface="MS PGothic"/>
              </a:rPr>
              <a:t>」</a:t>
            </a:r>
            <a:r>
              <a:rPr sz="800" spc="-55" dirty="0">
                <a:latin typeface="MS PGothic"/>
                <a:cs typeface="MS PGothic"/>
              </a:rPr>
              <a:t>よ</a:t>
            </a:r>
            <a:r>
              <a:rPr sz="800" spc="-165" dirty="0">
                <a:latin typeface="MS PGothic"/>
                <a:cs typeface="MS PGothic"/>
              </a:rPr>
              <a:t>り</a:t>
            </a:r>
            <a:r>
              <a:rPr sz="800" spc="-10" dirty="0">
                <a:latin typeface="MS PGothic"/>
                <a:cs typeface="MS PGothic"/>
              </a:rPr>
              <a:t>、</a:t>
            </a:r>
            <a:r>
              <a:rPr sz="800" spc="-20" dirty="0">
                <a:latin typeface="MS PGothic"/>
                <a:cs typeface="MS PGothic"/>
              </a:rPr>
              <a:t>平成</a:t>
            </a:r>
            <a:r>
              <a:rPr sz="800" spc="-10" dirty="0">
                <a:latin typeface="Segoe UI"/>
                <a:cs typeface="Segoe UI"/>
              </a:rPr>
              <a:t>25</a:t>
            </a:r>
            <a:r>
              <a:rPr sz="800" spc="-50" dirty="0">
                <a:latin typeface="MS PGothic"/>
                <a:cs typeface="MS PGothic"/>
              </a:rPr>
              <a:t>年</a:t>
            </a:r>
            <a:endParaRPr sz="800" dirty="0">
              <a:latin typeface="MS PGothic"/>
              <a:cs typeface="MS PGothic"/>
            </a:endParaRPr>
          </a:p>
        </p:txBody>
      </p:sp>
      <p:graphicFrame>
        <p:nvGraphicFramePr>
          <p:cNvPr id="35" name="図表 34">
            <a:extLst>
              <a:ext uri="{FF2B5EF4-FFF2-40B4-BE49-F238E27FC236}">
                <a16:creationId xmlns:a16="http://schemas.microsoft.com/office/drawing/2014/main" id="{F029CEEA-B48A-E793-EBC1-8B85052EF6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3347873"/>
              </p:ext>
            </p:extLst>
          </p:nvPr>
        </p:nvGraphicFramePr>
        <p:xfrm>
          <a:off x="1460247" y="989229"/>
          <a:ext cx="7215405" cy="4987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>
          <a:extLst>
            <a:ext uri="{FF2B5EF4-FFF2-40B4-BE49-F238E27FC236}">
              <a16:creationId xmlns:a16="http://schemas.microsoft.com/office/drawing/2014/main" id="{CAABA361-2619-D9BB-1EFD-57EF06387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g31f5d0c0edc_0_16">
            <a:extLst>
              <a:ext uri="{FF2B5EF4-FFF2-40B4-BE49-F238E27FC236}">
                <a16:creationId xmlns:a16="http://schemas.microsoft.com/office/drawing/2014/main" id="{CA8C3E2F-51F4-39FE-F6DE-5C0045D4384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31f5d0c0edc_0_16">
            <a:extLst>
              <a:ext uri="{FF2B5EF4-FFF2-40B4-BE49-F238E27FC236}">
                <a16:creationId xmlns:a16="http://schemas.microsoft.com/office/drawing/2014/main" id="{140590B1-7D76-4F8A-2662-727355A73EA3}"/>
              </a:ext>
            </a:extLst>
          </p:cNvPr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老後に必要なお金</a:t>
            </a:r>
            <a:endParaRPr sz="2600" b="1" dirty="0">
              <a:solidFill>
                <a:srgbClr val="F29558"/>
              </a:solidFill>
            </a:endParaRPr>
          </a:p>
        </p:txBody>
      </p:sp>
      <p:sp>
        <p:nvSpPr>
          <p:cNvPr id="109" name="Google Shape;109;g31f5d0c0edc_0_16">
            <a:extLst>
              <a:ext uri="{FF2B5EF4-FFF2-40B4-BE49-F238E27FC236}">
                <a16:creationId xmlns:a16="http://schemas.microsoft.com/office/drawing/2014/main" id="{B3A62F4C-39EF-AD5E-60E3-F5DF19FA5415}"/>
              </a:ext>
            </a:extLst>
          </p:cNvPr>
          <p:cNvSpPr txBox="1"/>
          <p:nvPr/>
        </p:nvSpPr>
        <p:spPr>
          <a:xfrm>
            <a:off x="1095386" y="1645240"/>
            <a:ext cx="6505800" cy="2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7285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ja-JP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老後の生活費</a:t>
            </a:r>
            <a:endParaRPr sz="2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31f5d0c0edc_0_16">
            <a:extLst>
              <a:ext uri="{FF2B5EF4-FFF2-40B4-BE49-F238E27FC236}">
                <a16:creationId xmlns:a16="http://schemas.microsoft.com/office/drawing/2014/main" id="{071438E8-7750-7F83-649E-6207A90C0BE2}"/>
              </a:ext>
            </a:extLst>
          </p:cNvPr>
          <p:cNvSpPr txBox="1"/>
          <p:nvPr/>
        </p:nvSpPr>
        <p:spPr>
          <a:xfrm>
            <a:off x="2986411" y="6447042"/>
            <a:ext cx="7658100" cy="2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ja-JP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生命保険文化センター「生活保障に関する調査」／2022（令和4）年度</a:t>
            </a:r>
            <a:r>
              <a:rPr lang="ja-JP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「家計調査年報」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g31f5d0c0edc_0_16">
            <a:extLst>
              <a:ext uri="{FF2B5EF4-FFF2-40B4-BE49-F238E27FC236}">
                <a16:creationId xmlns:a16="http://schemas.microsoft.com/office/drawing/2014/main" id="{8AAB9CA5-E6B0-9E5B-8823-94AC093097D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907941" y="1476742"/>
            <a:ext cx="50768" cy="6219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2" name="Google Shape;112;g31f5d0c0edc_0_16">
            <a:extLst>
              <a:ext uri="{FF2B5EF4-FFF2-40B4-BE49-F238E27FC236}">
                <a16:creationId xmlns:a16="http://schemas.microsoft.com/office/drawing/2014/main" id="{ABD179FC-E4E3-E504-AC7D-365E7379B077}"/>
              </a:ext>
            </a:extLst>
          </p:cNvPr>
          <p:cNvGrpSpPr/>
          <p:nvPr/>
        </p:nvGrpSpPr>
        <p:grpSpPr>
          <a:xfrm>
            <a:off x="549686" y="2083466"/>
            <a:ext cx="8455097" cy="1291212"/>
            <a:chOff x="1064153" y="5255390"/>
            <a:chExt cx="6087621" cy="1177576"/>
          </a:xfrm>
        </p:grpSpPr>
        <p:sp>
          <p:nvSpPr>
            <p:cNvPr id="113" name="Google Shape;113;g31f5d0c0edc_0_16">
              <a:extLst>
                <a:ext uri="{FF2B5EF4-FFF2-40B4-BE49-F238E27FC236}">
                  <a16:creationId xmlns:a16="http://schemas.microsoft.com/office/drawing/2014/main" id="{92B4C713-FE59-46BD-9A6F-E85C5F0EBB04}"/>
                </a:ext>
              </a:extLst>
            </p:cNvPr>
            <p:cNvSpPr/>
            <p:nvPr/>
          </p:nvSpPr>
          <p:spPr>
            <a:xfrm>
              <a:off x="2918474" y="5255390"/>
              <a:ext cx="4233300" cy="1155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84125" tIns="42050" rIns="84125" bIns="420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Noto Sans JP"/>
                <a:ea typeface="Noto Sans JP"/>
                <a:cs typeface="Noto Sans JP"/>
                <a:sym typeface="Noto Sans JP"/>
              </a:endParaRPr>
            </a:p>
          </p:txBody>
        </p:sp>
        <p:pic>
          <p:nvPicPr>
            <p:cNvPr id="114" name="Google Shape;114;g31f5d0c0edc_0_16">
              <a:extLst>
                <a:ext uri="{FF2B5EF4-FFF2-40B4-BE49-F238E27FC236}">
                  <a16:creationId xmlns:a16="http://schemas.microsoft.com/office/drawing/2014/main" id="{10F9BA5E-0D9F-767B-7FB7-67889CC1D40C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64153" y="5272198"/>
              <a:ext cx="1942712" cy="11607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5" name="Google Shape;115;g31f5d0c0edc_0_16">
            <a:extLst>
              <a:ext uri="{FF2B5EF4-FFF2-40B4-BE49-F238E27FC236}">
                <a16:creationId xmlns:a16="http://schemas.microsoft.com/office/drawing/2014/main" id="{32C24AE9-0552-3F7B-2D06-645526159913}"/>
              </a:ext>
            </a:extLst>
          </p:cNvPr>
          <p:cNvSpPr txBox="1"/>
          <p:nvPr/>
        </p:nvSpPr>
        <p:spPr>
          <a:xfrm>
            <a:off x="456410" y="2499700"/>
            <a:ext cx="2857800" cy="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4000"/>
              <a:buFont typeface="Noto Sans JP"/>
              <a:buNone/>
            </a:pPr>
            <a:r>
              <a:rPr lang="ja-JP" sz="2400" b="1">
                <a:solidFill>
                  <a:srgbClr val="ED7D31"/>
                </a:solidFill>
                <a:latin typeface="Noto Sans JP"/>
                <a:ea typeface="Noto Sans JP"/>
                <a:cs typeface="Noto Sans JP"/>
                <a:sym typeface="Noto Sans JP"/>
              </a:rPr>
              <a:t>２３.２万円/月</a:t>
            </a:r>
            <a:endParaRPr sz="2400" b="1">
              <a:solidFill>
                <a:srgbClr val="ED7D31"/>
              </a:solidFill>
              <a:latin typeface="Noto Sans JP"/>
              <a:ea typeface="Noto Sans JP"/>
              <a:cs typeface="Noto Sans JP"/>
              <a:sym typeface="Noto Sans JP"/>
            </a:endParaRPr>
          </a:p>
        </p:txBody>
      </p:sp>
      <p:sp>
        <p:nvSpPr>
          <p:cNvPr id="116" name="Google Shape;116;g31f5d0c0edc_0_16">
            <a:extLst>
              <a:ext uri="{FF2B5EF4-FFF2-40B4-BE49-F238E27FC236}">
                <a16:creationId xmlns:a16="http://schemas.microsoft.com/office/drawing/2014/main" id="{9EF6D715-DF04-16E8-2463-BCEA06CC7177}"/>
              </a:ext>
            </a:extLst>
          </p:cNvPr>
          <p:cNvSpPr txBox="1"/>
          <p:nvPr/>
        </p:nvSpPr>
        <p:spPr>
          <a:xfrm>
            <a:off x="3867159" y="2519442"/>
            <a:ext cx="4029300" cy="4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4191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None/>
            </a:pPr>
            <a:r>
              <a:rPr lang="ja-JP" sz="2200">
                <a:latin typeface="Noto Sans JP"/>
                <a:ea typeface="Noto Sans JP"/>
                <a:cs typeface="Noto Sans JP"/>
                <a:sym typeface="Noto Sans JP"/>
              </a:rPr>
              <a:t>老後の最低日常生活費</a:t>
            </a:r>
            <a:endParaRPr sz="2200" b="0" i="0" u="none" strike="noStrike" cap="none">
              <a:solidFill>
                <a:srgbClr val="000000"/>
              </a:solidFill>
              <a:latin typeface="Noto Sans JP"/>
              <a:ea typeface="Noto Sans JP"/>
              <a:cs typeface="Noto Sans JP"/>
              <a:sym typeface="Noto Sans JP"/>
            </a:endParaRPr>
          </a:p>
        </p:txBody>
      </p:sp>
      <p:grpSp>
        <p:nvGrpSpPr>
          <p:cNvPr id="117" name="Google Shape;117;g31f5d0c0edc_0_16">
            <a:extLst>
              <a:ext uri="{FF2B5EF4-FFF2-40B4-BE49-F238E27FC236}">
                <a16:creationId xmlns:a16="http://schemas.microsoft.com/office/drawing/2014/main" id="{8AF70D28-621A-0B3C-F919-30C942BF3879}"/>
              </a:ext>
            </a:extLst>
          </p:cNvPr>
          <p:cNvGrpSpPr/>
          <p:nvPr/>
        </p:nvGrpSpPr>
        <p:grpSpPr>
          <a:xfrm>
            <a:off x="549686" y="3527740"/>
            <a:ext cx="8455097" cy="1291212"/>
            <a:chOff x="1064153" y="5255390"/>
            <a:chExt cx="6087621" cy="1177576"/>
          </a:xfrm>
        </p:grpSpPr>
        <p:sp>
          <p:nvSpPr>
            <p:cNvPr id="118" name="Google Shape;118;g31f5d0c0edc_0_16">
              <a:extLst>
                <a:ext uri="{FF2B5EF4-FFF2-40B4-BE49-F238E27FC236}">
                  <a16:creationId xmlns:a16="http://schemas.microsoft.com/office/drawing/2014/main" id="{9060EC7B-FE5C-22C9-2F60-1B389B36D1A1}"/>
                </a:ext>
              </a:extLst>
            </p:cNvPr>
            <p:cNvSpPr/>
            <p:nvPr/>
          </p:nvSpPr>
          <p:spPr>
            <a:xfrm>
              <a:off x="2918474" y="5255390"/>
              <a:ext cx="4233300" cy="1155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84125" tIns="42050" rIns="84125" bIns="420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Noto Sans JP"/>
                <a:ea typeface="Noto Sans JP"/>
                <a:cs typeface="Noto Sans JP"/>
                <a:sym typeface="Noto Sans JP"/>
              </a:endParaRPr>
            </a:p>
          </p:txBody>
        </p:sp>
        <p:pic>
          <p:nvPicPr>
            <p:cNvPr id="119" name="Google Shape;119;g31f5d0c0edc_0_16">
              <a:extLst>
                <a:ext uri="{FF2B5EF4-FFF2-40B4-BE49-F238E27FC236}">
                  <a16:creationId xmlns:a16="http://schemas.microsoft.com/office/drawing/2014/main" id="{ABCFA94F-5109-9AD7-F306-88A3C1F352AC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64153" y="5272198"/>
              <a:ext cx="1942712" cy="11607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0" name="Google Shape;120;g31f5d0c0edc_0_16">
            <a:extLst>
              <a:ext uri="{FF2B5EF4-FFF2-40B4-BE49-F238E27FC236}">
                <a16:creationId xmlns:a16="http://schemas.microsoft.com/office/drawing/2014/main" id="{46DAE5E0-77AA-9A70-9ECD-CE5028F39B39}"/>
              </a:ext>
            </a:extLst>
          </p:cNvPr>
          <p:cNvSpPr txBox="1"/>
          <p:nvPr/>
        </p:nvSpPr>
        <p:spPr>
          <a:xfrm>
            <a:off x="549638" y="3928552"/>
            <a:ext cx="28578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4000"/>
              <a:buFont typeface="Noto Sans JP"/>
              <a:buNone/>
            </a:pPr>
            <a:r>
              <a:rPr lang="ja-JP" sz="2400" b="1">
                <a:solidFill>
                  <a:srgbClr val="ED7D31"/>
                </a:solidFill>
                <a:latin typeface="Noto Sans JP"/>
                <a:ea typeface="Noto Sans JP"/>
                <a:cs typeface="Noto Sans JP"/>
                <a:sym typeface="Noto Sans JP"/>
              </a:rPr>
              <a:t>２６.８万円/月</a:t>
            </a:r>
            <a:endParaRPr sz="2400" b="1">
              <a:solidFill>
                <a:srgbClr val="ED7D31"/>
              </a:solidFill>
              <a:latin typeface="Noto Sans JP"/>
              <a:ea typeface="Noto Sans JP"/>
              <a:cs typeface="Noto Sans JP"/>
              <a:sym typeface="Noto Sans JP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4000"/>
              <a:buFont typeface="Noto Sans JP"/>
              <a:buNone/>
            </a:pPr>
            <a:endParaRPr sz="2400" b="1">
              <a:solidFill>
                <a:srgbClr val="ED7D31"/>
              </a:solidFill>
              <a:latin typeface="Noto Sans JP"/>
              <a:ea typeface="Noto Sans JP"/>
              <a:cs typeface="Noto Sans JP"/>
              <a:sym typeface="Noto Sans JP"/>
            </a:endParaRPr>
          </a:p>
        </p:txBody>
      </p:sp>
      <p:sp>
        <p:nvSpPr>
          <p:cNvPr id="121" name="Google Shape;121;g31f5d0c0edc_0_16">
            <a:extLst>
              <a:ext uri="{FF2B5EF4-FFF2-40B4-BE49-F238E27FC236}">
                <a16:creationId xmlns:a16="http://schemas.microsoft.com/office/drawing/2014/main" id="{411FA40D-9EC0-B7CE-FB4F-168326C3EB03}"/>
              </a:ext>
            </a:extLst>
          </p:cNvPr>
          <p:cNvSpPr/>
          <p:nvPr/>
        </p:nvSpPr>
        <p:spPr>
          <a:xfrm>
            <a:off x="3125167" y="4956400"/>
            <a:ext cx="5879700" cy="1267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84125" tIns="42050" rIns="84125" bIns="420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FFFFFF"/>
              </a:solidFill>
              <a:latin typeface="Noto Sans JP"/>
              <a:ea typeface="Noto Sans JP"/>
              <a:cs typeface="Noto Sans JP"/>
              <a:sym typeface="Noto Sans JP"/>
            </a:endParaRPr>
          </a:p>
        </p:txBody>
      </p:sp>
      <p:pic>
        <p:nvPicPr>
          <p:cNvPr id="122" name="Google Shape;122;g31f5d0c0edc_0_16">
            <a:extLst>
              <a:ext uri="{FF2B5EF4-FFF2-40B4-BE49-F238E27FC236}">
                <a16:creationId xmlns:a16="http://schemas.microsoft.com/office/drawing/2014/main" id="{FC2D4C67-1824-13D0-83E2-F870B43B4AB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9706" y="4974830"/>
            <a:ext cx="2698227" cy="1272739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31f5d0c0edc_0_16">
            <a:extLst>
              <a:ext uri="{FF2B5EF4-FFF2-40B4-BE49-F238E27FC236}">
                <a16:creationId xmlns:a16="http://schemas.microsoft.com/office/drawing/2014/main" id="{14C6C7C4-8CD7-4A59-6050-31D9211417DB}"/>
              </a:ext>
            </a:extLst>
          </p:cNvPr>
          <p:cNvSpPr txBox="1"/>
          <p:nvPr/>
        </p:nvSpPr>
        <p:spPr>
          <a:xfrm>
            <a:off x="549661" y="5357404"/>
            <a:ext cx="28578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4000"/>
              <a:buFont typeface="Noto Sans JP"/>
              <a:buNone/>
            </a:pPr>
            <a:r>
              <a:rPr lang="ja-JP" sz="2400" b="1">
                <a:solidFill>
                  <a:srgbClr val="ED7D31"/>
                </a:solidFill>
                <a:latin typeface="Noto Sans JP"/>
                <a:ea typeface="Noto Sans JP"/>
                <a:cs typeface="Noto Sans JP"/>
                <a:sym typeface="Noto Sans JP"/>
              </a:rPr>
              <a:t>３７.９万円/月</a:t>
            </a:r>
            <a:endParaRPr sz="2400" b="1">
              <a:solidFill>
                <a:srgbClr val="ED7D31"/>
              </a:solidFill>
              <a:latin typeface="Noto Sans JP"/>
              <a:ea typeface="Noto Sans JP"/>
              <a:cs typeface="Noto Sans JP"/>
              <a:sym typeface="Noto Sans JP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4000"/>
              <a:buFont typeface="Noto Sans JP"/>
              <a:buNone/>
            </a:pPr>
            <a:endParaRPr sz="2400" b="1">
              <a:solidFill>
                <a:srgbClr val="ED7D31"/>
              </a:solidFill>
              <a:latin typeface="Noto Sans JP"/>
              <a:ea typeface="Noto Sans JP"/>
              <a:cs typeface="Noto Sans JP"/>
              <a:sym typeface="Noto Sans JP"/>
            </a:endParaRPr>
          </a:p>
        </p:txBody>
      </p:sp>
      <p:sp>
        <p:nvSpPr>
          <p:cNvPr id="124" name="Google Shape;124;g31f5d0c0edc_0_16">
            <a:extLst>
              <a:ext uri="{FF2B5EF4-FFF2-40B4-BE49-F238E27FC236}">
                <a16:creationId xmlns:a16="http://schemas.microsoft.com/office/drawing/2014/main" id="{5A47A0F1-12F0-926C-240F-94342DA9B533}"/>
              </a:ext>
            </a:extLst>
          </p:cNvPr>
          <p:cNvSpPr txBox="1"/>
          <p:nvPr/>
        </p:nvSpPr>
        <p:spPr>
          <a:xfrm>
            <a:off x="3811244" y="3830232"/>
            <a:ext cx="4742700" cy="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84125" rIns="84125" bIns="84125" anchor="t" anchorCtr="0">
            <a:spAutoFit/>
          </a:bodyPr>
          <a:lstStyle/>
          <a:p>
            <a:pPr marL="215900" lvl="0" indent="-2159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ja-JP" sz="2200" dirty="0">
                <a:solidFill>
                  <a:schemeClr val="dk1"/>
                </a:solidFill>
              </a:rPr>
              <a:t>高齢者世帯の平均的な生活費</a:t>
            </a:r>
            <a:endParaRPr sz="2200" dirty="0"/>
          </a:p>
        </p:txBody>
      </p:sp>
      <p:sp>
        <p:nvSpPr>
          <p:cNvPr id="125" name="Google Shape;125;g31f5d0c0edc_0_16">
            <a:extLst>
              <a:ext uri="{FF2B5EF4-FFF2-40B4-BE49-F238E27FC236}">
                <a16:creationId xmlns:a16="http://schemas.microsoft.com/office/drawing/2014/main" id="{F9ABDDEA-0447-40D1-AE1F-EECEB667A454}"/>
              </a:ext>
            </a:extLst>
          </p:cNvPr>
          <p:cNvSpPr txBox="1"/>
          <p:nvPr/>
        </p:nvSpPr>
        <p:spPr>
          <a:xfrm>
            <a:off x="3867159" y="5294704"/>
            <a:ext cx="4742700" cy="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84125" rIns="84125" bIns="84125" anchor="t" anchorCtr="0">
            <a:spAutoFit/>
          </a:bodyPr>
          <a:lstStyle/>
          <a:p>
            <a:pPr marL="215900" lvl="0" indent="-2159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ja-JP" sz="2200" dirty="0">
                <a:solidFill>
                  <a:schemeClr val="dk1"/>
                </a:solidFill>
              </a:rPr>
              <a:t>ゆとりある老後の生活費</a:t>
            </a:r>
            <a:endParaRPr sz="2200" dirty="0"/>
          </a:p>
        </p:txBody>
      </p:sp>
    </p:spTree>
    <p:extLst>
      <p:ext uri="{BB962C8B-B14F-4D97-AF65-F5344CB8AC3E}">
        <p14:creationId xmlns:p14="http://schemas.microsoft.com/office/powerpoint/2010/main" val="178672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1f5d0c0edc_0_39"/>
          <p:cNvSpPr txBox="1"/>
          <p:nvPr/>
        </p:nvSpPr>
        <p:spPr>
          <a:xfrm>
            <a:off x="1175433" y="1721304"/>
            <a:ext cx="75552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7285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ja-JP" sz="2000" i="0" u="none" strike="noStrike" cap="none">
                <a:solidFill>
                  <a:schemeClr val="dk1"/>
                </a:solidFill>
              </a:rPr>
              <a:t>平均寿命まで生きたら老後はいくら必要</a:t>
            </a:r>
            <a:r>
              <a:rPr lang="ja-JP" sz="2000">
                <a:solidFill>
                  <a:schemeClr val="dk1"/>
                </a:solidFill>
              </a:rPr>
              <a:t>か</a:t>
            </a:r>
            <a:endParaRPr sz="2000" i="0" u="none" strike="noStrike" cap="none">
              <a:solidFill>
                <a:schemeClr val="dk1"/>
              </a:solidFill>
            </a:endParaRPr>
          </a:p>
        </p:txBody>
      </p:sp>
      <p:sp>
        <p:nvSpPr>
          <p:cNvPr id="132" name="Google Shape;132;g31f5d0c0edc_0_39"/>
          <p:cNvSpPr txBox="1">
            <a:spLocks noGrp="1"/>
          </p:cNvSpPr>
          <p:nvPr>
            <p:ph type="body" idx="1"/>
          </p:nvPr>
        </p:nvSpPr>
        <p:spPr>
          <a:xfrm>
            <a:off x="1060398" y="2529677"/>
            <a:ext cx="4542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normAutofit/>
          </a:bodyPr>
          <a:lstStyle/>
          <a:p>
            <a:pPr marL="215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r>
              <a:rPr lang="ja-JP" sz="1700">
                <a:latin typeface="Arial"/>
                <a:ea typeface="Arial"/>
                <a:cs typeface="Arial"/>
                <a:sym typeface="Arial"/>
              </a:rPr>
              <a:t>ゆとりある老後の生活の場合</a:t>
            </a:r>
            <a:endParaRPr sz="17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g31f5d0c0edc_0_39"/>
          <p:cNvSpPr txBox="1"/>
          <p:nvPr/>
        </p:nvSpPr>
        <p:spPr>
          <a:xfrm>
            <a:off x="2717092" y="1944999"/>
            <a:ext cx="6693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ja-JP" sz="1700" b="0" i="0" u="none" strike="noStrike" cap="none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日本人平均寿命 </a:t>
            </a:r>
            <a:r>
              <a:rPr lang="ja-JP" sz="1700" b="1" i="0" u="none" strike="noStrike" cap="none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男性</a:t>
            </a:r>
            <a:r>
              <a:rPr lang="ja-JP" sz="1700" b="1" i="0" u="none" strike="noStrike" cap="none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ja-JP" sz="1700" b="0" i="0" u="none" strike="noStrike" cap="none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81.09</a:t>
            </a:r>
            <a:r>
              <a:rPr lang="ja-JP" sz="1100" b="0" i="0" u="none" strike="noStrike" cap="none" dirty="0">
                <a:solidFill>
                  <a:srgbClr val="040C28"/>
                </a:solidFill>
                <a:latin typeface="Arial"/>
                <a:ea typeface="Arial"/>
                <a:cs typeface="Arial"/>
                <a:sym typeface="Arial"/>
              </a:rPr>
              <a:t>歳</a:t>
            </a:r>
            <a:r>
              <a:rPr lang="ja-JP" sz="1700" b="0" i="0" u="none" strike="noStrike" cap="none" dirty="0">
                <a:solidFill>
                  <a:srgbClr val="040C28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r>
              <a:rPr lang="ja-JP" sz="1700" b="1" i="0" u="none" strike="noStrike" cap="none" dirty="0">
                <a:solidFill>
                  <a:srgbClr val="FF6713"/>
                </a:solidFill>
                <a:latin typeface="Arial"/>
                <a:ea typeface="Arial"/>
                <a:cs typeface="Arial"/>
                <a:sym typeface="Arial"/>
              </a:rPr>
              <a:t>女性</a:t>
            </a:r>
            <a:r>
              <a:rPr lang="ja-JP" sz="1700" b="0" i="0" u="none" strike="noStrike" cap="none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ja-JP" sz="1700" b="0" i="0" u="none" strike="noStrike" cap="none" dirty="0">
                <a:solidFill>
                  <a:srgbClr val="FF6713"/>
                </a:solidFill>
                <a:latin typeface="Arial"/>
                <a:ea typeface="Arial"/>
                <a:cs typeface="Arial"/>
                <a:sym typeface="Arial"/>
              </a:rPr>
              <a:t>87.14</a:t>
            </a:r>
            <a:r>
              <a:rPr lang="ja-JP" sz="1300" b="0" i="0" u="none" strike="noStrike" cap="none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歳</a:t>
            </a:r>
            <a:r>
              <a:rPr lang="ja-JP" sz="1700" b="0" i="0" u="none" strike="noStrike" cap="none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r>
              <a:rPr lang="ja-JP" sz="1300" b="0" i="0" u="none" strike="noStrike" cap="none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2023（令和5）年</a:t>
            </a:r>
            <a:endParaRPr sz="1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31f5d0c0edc_0_39"/>
          <p:cNvSpPr txBox="1"/>
          <p:nvPr/>
        </p:nvSpPr>
        <p:spPr>
          <a:xfrm>
            <a:off x="2306833" y="5482159"/>
            <a:ext cx="7104000" cy="11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lang="ja-JP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老後の最低日常生活費　　　　約</a:t>
            </a:r>
            <a:r>
              <a:rPr lang="ja-JP" sz="3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5,500</a:t>
            </a:r>
            <a:r>
              <a:rPr lang="ja-JP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万円</a:t>
            </a:r>
            <a:endParaRPr sz="3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rPr lang="ja-JP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高齢者世帯の平均的な生活費　約</a:t>
            </a:r>
            <a:r>
              <a:rPr lang="ja-JP" sz="3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6,400</a:t>
            </a:r>
            <a:r>
              <a:rPr lang="ja-JP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万円</a:t>
            </a:r>
            <a:endParaRPr sz="3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5" name="Google Shape;135;g31f5d0c0edc_0_39"/>
          <p:cNvGraphicFramePr/>
          <p:nvPr/>
        </p:nvGraphicFramePr>
        <p:xfrm>
          <a:off x="1757600" y="3344174"/>
          <a:ext cx="6108100" cy="2084903"/>
        </p:xfrm>
        <a:graphic>
          <a:graphicData uri="http://schemas.openxmlformats.org/drawingml/2006/table">
            <a:tbl>
              <a:tblPr>
                <a:noFill/>
                <a:tableStyleId>{884564E8-4C2E-434A-98F8-72BAE78DFC51}</a:tableStyleId>
              </a:tblPr>
              <a:tblGrid>
                <a:gridCol w="447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1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ja-JP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（夫婦２人生活費）</a:t>
                      </a:r>
                      <a:endParaRPr sz="1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ja-JP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約</a:t>
                      </a: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38</a:t>
                      </a:r>
                      <a:r>
                        <a:rPr lang="ja-JP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×12</a:t>
                      </a:r>
                      <a:r>
                        <a:rPr lang="ja-JP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か月</a:t>
                      </a: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×（</a:t>
                      </a:r>
                      <a:r>
                        <a:rPr lang="ja-JP" sz="2000" b="1" u="none" strike="noStrike" cap="none">
                          <a:solidFill>
                            <a:schemeClr val="accen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81</a:t>
                      </a:r>
                      <a:r>
                        <a:rPr lang="ja-JP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才</a:t>
                      </a: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ー65</a:t>
                      </a:r>
                      <a:r>
                        <a:rPr lang="ja-JP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才</a:t>
                      </a: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）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4400" marR="74400" marT="45700" marB="45700" anchor="ctr">
                    <a:lnL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ja-JP" sz="1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約</a:t>
                      </a:r>
                      <a:r>
                        <a:rPr lang="ja-JP" sz="2800" b="1" i="0" u="none" strike="noStrike" cap="none">
                          <a:solidFill>
                            <a:srgbClr val="FF671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7,300</a:t>
                      </a:r>
                      <a:r>
                        <a:rPr lang="ja-JP" sz="1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 sz="1800" b="1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4400" marR="74400" marT="45700" marB="45700" anchor="ctr">
                    <a:lnL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ja-JP"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（夫死後、妻一人の生活費）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（38</a:t>
                      </a:r>
                      <a:r>
                        <a:rPr lang="ja-JP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×60</a:t>
                      </a:r>
                      <a:r>
                        <a:rPr lang="ja-JP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％</a:t>
                      </a: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）×12</a:t>
                      </a:r>
                      <a:r>
                        <a:rPr lang="ja-JP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か月</a:t>
                      </a: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×（</a:t>
                      </a:r>
                      <a:r>
                        <a:rPr lang="ja-JP" sz="2000" b="1" u="none" strike="noStrike" cap="none">
                          <a:solidFill>
                            <a:srgbClr val="FF671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87</a:t>
                      </a:r>
                      <a:r>
                        <a:rPr lang="ja-JP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才ー81才）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4400" marR="74400" marT="45700" marB="45700" anchor="ctr">
                    <a:lnL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ja-JP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約</a:t>
                      </a:r>
                      <a:r>
                        <a:rPr lang="ja-JP" sz="2800" b="1" i="0" u="none" strike="noStrike" cap="none">
                          <a:solidFill>
                            <a:srgbClr val="FF671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1,640</a:t>
                      </a:r>
                      <a:r>
                        <a:rPr lang="ja-JP" sz="1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 sz="1800" b="1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4400" marR="74400" marT="45700" marB="45700" anchor="ctr">
                    <a:lnL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0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合計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4400" marR="74400" marT="45700" marB="457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955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ja-JP" sz="16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約</a:t>
                      </a:r>
                      <a:r>
                        <a:rPr lang="ja-JP" sz="28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9,000</a:t>
                      </a:r>
                      <a:r>
                        <a:rPr lang="ja-JP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 sz="1800" b="1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4400" marR="74400" marT="45700" marB="457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2955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95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6" name="Google Shape;136;g31f5d0c0edc_0_39"/>
          <p:cNvSpPr txBox="1"/>
          <p:nvPr/>
        </p:nvSpPr>
        <p:spPr>
          <a:xfrm>
            <a:off x="1757599" y="2832094"/>
            <a:ext cx="4957200" cy="3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None/>
            </a:pPr>
            <a:r>
              <a:rPr lang="ja-JP"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［夫婦二人の生活費］夫婦同年齢/受給年65歳〜の場合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g31f5d0c0edc_0_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31f5d0c0edc_0_39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sz="2600" b="1">
                <a:solidFill>
                  <a:srgbClr val="F29558"/>
                </a:solidFill>
              </a:rPr>
              <a:t>老後に必要なお金　２</a:t>
            </a:r>
            <a:endParaRPr sz="2600" b="1">
              <a:solidFill>
                <a:srgbClr val="F29558"/>
              </a:solidFill>
            </a:endParaRPr>
          </a:p>
        </p:txBody>
      </p:sp>
      <p:pic>
        <p:nvPicPr>
          <p:cNvPr id="139" name="Google Shape;139;g31f5d0c0edc_0_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907941" y="1476742"/>
            <a:ext cx="50768" cy="621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261</Words>
  <Application>Microsoft Office PowerPoint</Application>
  <PresentationFormat>A4 210 x 297 mm</PresentationFormat>
  <Paragraphs>44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Noto Sans JP</vt:lpstr>
      <vt:lpstr>Segoe UI</vt:lpstr>
      <vt:lpstr>Arial</vt:lpstr>
      <vt:lpstr>Calibri</vt:lpstr>
      <vt:lpstr>Noto Sans Symbols</vt:lpstr>
      <vt:lpstr>Office テーマ</vt:lpstr>
      <vt:lpstr>大切な３つの寿命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</dc:creator>
  <cp:revision>6</cp:revision>
  <dcterms:created xsi:type="dcterms:W3CDTF">2024-10-24T01:58:27Z</dcterms:created>
  <dcterms:modified xsi:type="dcterms:W3CDTF">2025-02-01T05:52:06Z</dcterms:modified>
</cp:coreProperties>
</file>